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98" r:id="rId5"/>
    <p:sldId id="299" r:id="rId6"/>
    <p:sldId id="259" r:id="rId7"/>
    <p:sldId id="260" r:id="rId8"/>
    <p:sldId id="261" r:id="rId9"/>
    <p:sldId id="277" r:id="rId10"/>
    <p:sldId id="278" r:id="rId11"/>
    <p:sldId id="284" r:id="rId12"/>
    <p:sldId id="285" r:id="rId13"/>
    <p:sldId id="286" r:id="rId14"/>
    <p:sldId id="287" r:id="rId15"/>
    <p:sldId id="297" r:id="rId16"/>
    <p:sldId id="305" r:id="rId17"/>
    <p:sldId id="304" r:id="rId18"/>
    <p:sldId id="279" r:id="rId19"/>
    <p:sldId id="276" r:id="rId20"/>
    <p:sldId id="281" r:id="rId21"/>
    <p:sldId id="283" r:id="rId22"/>
    <p:sldId id="288" r:id="rId23"/>
    <p:sldId id="280" r:id="rId24"/>
    <p:sldId id="262" r:id="rId25"/>
    <p:sldId id="263" r:id="rId26"/>
    <p:sldId id="306" r:id="rId27"/>
    <p:sldId id="265" r:id="rId28"/>
    <p:sldId id="266" r:id="rId29"/>
    <p:sldId id="267" r:id="rId30"/>
    <p:sldId id="268" r:id="rId31"/>
    <p:sldId id="269" r:id="rId32"/>
    <p:sldId id="270" r:id="rId33"/>
    <p:sldId id="274" r:id="rId34"/>
    <p:sldId id="275" r:id="rId35"/>
    <p:sldId id="289" r:id="rId36"/>
    <p:sldId id="294" r:id="rId37"/>
    <p:sldId id="296" r:id="rId38"/>
    <p:sldId id="290" r:id="rId39"/>
    <p:sldId id="303" r:id="rId40"/>
    <p:sldId id="295" r:id="rId41"/>
    <p:sldId id="307" r:id="rId42"/>
    <p:sldId id="291" r:id="rId43"/>
    <p:sldId id="292" r:id="rId44"/>
    <p:sldId id="293" r:id="rId45"/>
    <p:sldId id="308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E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 varScale="1">
        <p:scale>
          <a:sx n="66" d="100"/>
          <a:sy n="66" d="100"/>
        </p:scale>
        <p:origin x="-95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9E04-3AF3-43F9-9E32-A3C01395D16D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53AAE-9323-4BD0-8B97-F2B8789D2C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53AAE-9323-4BD0-8B97-F2B8789D2CDF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53AAE-9323-4BD0-8B97-F2B8789D2CDF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0B9574E-4A2B-4626-BC7E-93FF514955E2}" type="datetimeFigureOut">
              <a:rPr lang="fr-FR" smtClean="0"/>
              <a:pPr/>
              <a:t>20/11/2015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24B004-758B-4E0F-AEE2-3CCFC84415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29600" cy="4349080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Blackoak Std" pitchFamily="50" charset="0"/>
              </a:rPr>
              <a:t>Les amis de Castrum </a:t>
            </a:r>
            <a:r>
              <a:rPr lang="fr-FR" dirty="0" err="1" smtClean="0">
                <a:solidFill>
                  <a:srgbClr val="FFFF00"/>
                </a:solidFill>
                <a:latin typeface="Blackoak Std" pitchFamily="50" charset="0"/>
              </a:rPr>
              <a:t>vetus</a:t>
            </a:r>
            <a:endParaRPr lang="fr-FR" dirty="0">
              <a:solidFill>
                <a:srgbClr val="FFFF00"/>
              </a:solidFill>
              <a:latin typeface="Blackoak Std" pitchFamily="50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672" y="510540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Assemblée générale </a:t>
            </a:r>
          </a:p>
          <a:p>
            <a:r>
              <a:rPr lang="fr-FR" sz="3600" dirty="0" smtClean="0">
                <a:solidFill>
                  <a:srgbClr val="FF0000"/>
                </a:solidFill>
              </a:rPr>
              <a:t>8 janvier 2014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7596336" cy="850106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31 MARS: Journées de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 l’ antiquité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journée de l'Antiquité 31 mars fils et cord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9424" y="1340768"/>
            <a:ext cx="5184576" cy="3888437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 2</a:t>
            </a:r>
            <a:endParaRPr lang="fr-FR" dirty="0"/>
          </a:p>
        </p:txBody>
      </p:sp>
      <p:pic>
        <p:nvPicPr>
          <p:cNvPr id="6" name="Image 5" descr="IMG_3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9 </a:t>
            </a:r>
            <a:r>
              <a:rPr lang="fr-FR" sz="2800" dirty="0" err="1" smtClean="0">
                <a:solidFill>
                  <a:srgbClr val="FF0000"/>
                </a:solidFill>
              </a:rPr>
              <a:t>JUIN:Journée</a:t>
            </a:r>
            <a:r>
              <a:rPr lang="fr-FR" sz="2800" dirty="0" smtClean="0">
                <a:solidFill>
                  <a:srgbClr val="FF0000"/>
                </a:solidFill>
              </a:rPr>
              <a:t> de l’ Archéologie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09062013 journée patrimoine de pays (2)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41100" y="3499940"/>
            <a:ext cx="153988" cy="102595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7</a:t>
            </a:r>
            <a:endParaRPr lang="fr-FR" dirty="0"/>
          </a:p>
        </p:txBody>
      </p:sp>
      <p:pic>
        <p:nvPicPr>
          <p:cNvPr id="6" name="Image 5" descr="09062013 journée patrimoine de pays (2)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68760"/>
            <a:ext cx="7524328" cy="5013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16 JUIN : Journée du patrimoine de pays 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8 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Journée patrimoine de pays 16 juin 2013\16062013 journee patrimoine archeo musee NB (1)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799"/>
            <a:ext cx="5328592" cy="4032449"/>
          </a:xfrm>
          <a:prstGeom prst="rect">
            <a:avLst/>
          </a:prstGeom>
          <a:noFill/>
        </p:spPr>
      </p:pic>
      <p:pic>
        <p:nvPicPr>
          <p:cNvPr id="1027" name="Picture 3" descr="F:\Journée patrimoine de pays 16 juin 2013\16062013 journee patrimoine archeo musee NB (5)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3" y="1628800"/>
            <a:ext cx="3155975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15 SEPTEMBRE: Journée du patrimoine Européen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9</a:t>
            </a:r>
            <a:endParaRPr lang="fr-FR" dirty="0"/>
          </a:p>
        </p:txBody>
      </p:sp>
      <p:pic>
        <p:nvPicPr>
          <p:cNvPr id="7" name="Image 6" descr="Photo meli-melo photos 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12776"/>
            <a:ext cx="6840760" cy="5130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13 OCTOBRE: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Journée de la science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10</a:t>
            </a:r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427984" y="530120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image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2488" y="1412776"/>
            <a:ext cx="5721512" cy="4293096"/>
          </a:xfrm>
          <a:prstGeom prst="rect">
            <a:avLst/>
          </a:prstGeom>
        </p:spPr>
      </p:pic>
      <p:pic>
        <p:nvPicPr>
          <p:cNvPr id="9" name="Image 8" descr="Allumage du feu avant les allumet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56992"/>
            <a:ext cx="4325406" cy="3240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32656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Participations extérieures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Journées St Blaise 13 au 17 mai 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736793"/>
            <a:ext cx="3814778" cy="5121207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 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248472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granus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IMG_0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456384" cy="4608512"/>
          </a:xfrm>
        </p:spPr>
      </p:pic>
      <p:pic>
        <p:nvPicPr>
          <p:cNvPr id="5" name="Image 4" descr="IMG_0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423320"/>
            <a:ext cx="4579573" cy="3434680"/>
          </a:xfrm>
          <a:prstGeom prst="rect">
            <a:avLst/>
          </a:prstGeom>
        </p:spPr>
      </p:pic>
      <p:pic>
        <p:nvPicPr>
          <p:cNvPr id="6" name="Image 5" descr="IMG_0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88640"/>
            <a:ext cx="4022576" cy="30169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2952328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UBELKA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DSCN5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27904" y="0"/>
            <a:ext cx="5916096" cy="4437072"/>
          </a:xfrm>
        </p:spPr>
      </p:pic>
      <p:pic>
        <p:nvPicPr>
          <p:cNvPr id="5" name="Image 4" descr="SORTIE OPPIDUM ST MARCEL 5 AVRIL 2013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3489852" cy="4653136"/>
          </a:xfrm>
          <a:prstGeom prst="rect">
            <a:avLst/>
          </a:prstGeom>
        </p:spPr>
      </p:pic>
      <p:pic>
        <p:nvPicPr>
          <p:cNvPr id="6" name="Image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356992"/>
            <a:ext cx="4464496" cy="33440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conférences 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et expositions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Image 2" descr="Photo meli-melo photos 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5436095" cy="4077072"/>
          </a:xfrm>
          <a:prstGeom prst="rect">
            <a:avLst/>
          </a:prstGeom>
        </p:spPr>
      </p:pic>
      <p:pic>
        <p:nvPicPr>
          <p:cNvPr id="4" name="Image 3" descr="EXPO 2013 DESSOUS FEMININS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53293">
            <a:off x="4213014" y="2592591"/>
            <a:ext cx="4968446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VENDREDI 29 MARS: R Strozzi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La Provence sous la Révolution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CONF3</a:t>
            </a:r>
            <a:endParaRPr lang="fr-FR" dirty="0"/>
          </a:p>
        </p:txBody>
      </p:sp>
      <p:pic>
        <p:nvPicPr>
          <p:cNvPr id="5" name="Image 4" descr="100_1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5274636" cy="3955978"/>
          </a:xfrm>
          <a:prstGeom prst="rect">
            <a:avLst/>
          </a:prstGeom>
        </p:spPr>
      </p:pic>
      <p:pic>
        <p:nvPicPr>
          <p:cNvPr id="7" name="Image 6" descr="100_1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077072"/>
            <a:ext cx="4536504" cy="34023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51920" y="4509120"/>
            <a:ext cx="165618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FFFF00"/>
                </a:solidFill>
              </a:rPr>
              <a:t>  Programme </a:t>
            </a:r>
            <a:endParaRPr lang="fr-FR" sz="48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                   ( Ordre du jour )</a:t>
            </a:r>
          </a:p>
          <a:p>
            <a:endParaRPr lang="fr-FR" sz="4000" dirty="0" smtClean="0">
              <a:solidFill>
                <a:srgbClr val="FF0000"/>
              </a:solidFill>
            </a:endParaRPr>
          </a:p>
          <a:p>
            <a:r>
              <a:rPr lang="fr-FR" sz="4000" dirty="0" smtClean="0">
                <a:solidFill>
                  <a:srgbClr val="FF0000"/>
                </a:solidFill>
              </a:rPr>
              <a:t>1 ) Rapport moral </a:t>
            </a:r>
          </a:p>
          <a:p>
            <a:r>
              <a:rPr lang="fr-FR" sz="4000" dirty="0" smtClean="0">
                <a:solidFill>
                  <a:srgbClr val="FF0000"/>
                </a:solidFill>
              </a:rPr>
              <a:t>2) Rapport financier </a:t>
            </a:r>
          </a:p>
          <a:p>
            <a:r>
              <a:rPr lang="fr-FR" sz="4000" dirty="0" smtClean="0">
                <a:solidFill>
                  <a:srgbClr val="FF0000"/>
                </a:solidFill>
              </a:rPr>
              <a:t>3) Renouvellement du bureau </a:t>
            </a:r>
          </a:p>
          <a:p>
            <a:r>
              <a:rPr lang="fr-FR" sz="4000" dirty="0" smtClean="0">
                <a:solidFill>
                  <a:srgbClr val="FF0000"/>
                </a:solidFill>
              </a:rPr>
              <a:t>4) Questions diverses 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VENDREDI 24 MAI: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La domestication du mouton au Néolithique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4</a:t>
            </a:r>
            <a:endParaRPr lang="fr-FR" dirty="0"/>
          </a:p>
        </p:txBody>
      </p:sp>
      <p:pic>
        <p:nvPicPr>
          <p:cNvPr id="5" name="Image 4" descr="affiche conference domestication mouton m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484784"/>
            <a:ext cx="3667472" cy="5189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VENDREDI 31 MAI : J </a:t>
            </a:r>
            <a:r>
              <a:rPr lang="fr-FR" sz="2800" dirty="0" err="1" smtClean="0">
                <a:solidFill>
                  <a:srgbClr val="FF0000"/>
                </a:solidFill>
              </a:rPr>
              <a:t>Collina</a:t>
            </a:r>
            <a:r>
              <a:rPr lang="fr-FR" sz="2800" dirty="0" smtClean="0">
                <a:solidFill>
                  <a:srgbClr val="FF0000"/>
                </a:solidFill>
              </a:rPr>
              <a:t>-Girard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La Provence immergée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conférence 31 mai provence immergée 02reta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412776"/>
            <a:ext cx="3635915" cy="5141787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VENDREDI 15 NOVEMBRE: V . OLLIVIER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Formation de l’ Etang de Berre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11</a:t>
            </a:r>
            <a:endParaRPr lang="fr-FR" dirty="0"/>
          </a:p>
        </p:txBody>
      </p:sp>
      <p:pic>
        <p:nvPicPr>
          <p:cNvPr id="5" name="Image 4" descr="etang de berr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484784"/>
            <a:ext cx="3672408" cy="519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DU 1</a:t>
            </a:r>
            <a:r>
              <a:rPr lang="fr-FR" sz="2800" baseline="30000" dirty="0" smtClean="0">
                <a:solidFill>
                  <a:srgbClr val="FF0000"/>
                </a:solidFill>
              </a:rPr>
              <a:t>er</a:t>
            </a:r>
            <a:r>
              <a:rPr lang="fr-FR" sz="2800" dirty="0" smtClean="0">
                <a:solidFill>
                  <a:srgbClr val="FF0000"/>
                </a:solidFill>
              </a:rPr>
              <a:t> JANVIER au 28 FEVRIER 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Les dessous féminins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EXPO 1</a:t>
            </a:r>
            <a:endParaRPr lang="fr-FR" dirty="0"/>
          </a:p>
        </p:txBody>
      </p:sp>
      <p:pic>
        <p:nvPicPr>
          <p:cNvPr id="5" name="Image 4" descr="EXPO 2013 DESSOUS FEMININS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4427984" cy="3320988"/>
          </a:xfrm>
          <a:prstGeom prst="rect">
            <a:avLst/>
          </a:prstGeom>
        </p:spPr>
      </p:pic>
      <p:pic>
        <p:nvPicPr>
          <p:cNvPr id="6" name="Image 5" descr="EXPO 2013 DESSOUS FEMININS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83032">
            <a:off x="5763976" y="1762783"/>
            <a:ext cx="3459946" cy="2594960"/>
          </a:xfrm>
          <a:prstGeom prst="rect">
            <a:avLst/>
          </a:prstGeom>
        </p:spPr>
      </p:pic>
      <p:pic>
        <p:nvPicPr>
          <p:cNvPr id="8" name="Image 7" descr="EXPO 2013 DESSOUS FEMININS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17178">
            <a:off x="3428609" y="3608404"/>
            <a:ext cx="3724180" cy="279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6552728" cy="850106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12 JANVIER: Sortie a </a:t>
            </a:r>
            <a:r>
              <a:rPr lang="fr-FR" sz="2800" dirty="0" err="1" smtClean="0">
                <a:solidFill>
                  <a:srgbClr val="FF0000"/>
                </a:solidFill>
              </a:rPr>
              <a:t>Belcodène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conference 10 janvier ONORATI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11917363" y="2250480"/>
            <a:ext cx="71437" cy="53578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 1</a:t>
            </a:r>
            <a:endParaRPr lang="fr-FR" dirty="0"/>
          </a:p>
        </p:txBody>
      </p:sp>
      <p:pic>
        <p:nvPicPr>
          <p:cNvPr id="6" name="Image 5" descr="100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4914596" cy="3685948"/>
          </a:xfrm>
          <a:prstGeom prst="rect">
            <a:avLst/>
          </a:prstGeom>
        </p:spPr>
      </p:pic>
      <p:pic>
        <p:nvPicPr>
          <p:cNvPr id="7" name="Image 6" descr="100_1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9939" y="2780928"/>
            <a:ext cx="4896544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7067128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2 FEVRIER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Gardanne au temps des Gaulois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img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520207" y="728264"/>
            <a:ext cx="3390546" cy="7495873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8864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9 FEVRIER: </a:t>
            </a:r>
            <a:r>
              <a:rPr lang="fr-FR" sz="2800" dirty="0" err="1" smtClean="0">
                <a:solidFill>
                  <a:srgbClr val="FF0000"/>
                </a:solidFill>
              </a:rPr>
              <a:t>Volx</a:t>
            </a:r>
            <a:r>
              <a:rPr lang="fr-FR" sz="2800" dirty="0" smtClean="0">
                <a:solidFill>
                  <a:srgbClr val="FF0000"/>
                </a:solidFill>
              </a:rPr>
              <a:t> 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7673195" cy="352839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/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/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VENDREDI 1</a:t>
            </a:r>
            <a:r>
              <a:rPr lang="fr-FR" sz="2800" baseline="30000" dirty="0" smtClean="0">
                <a:solidFill>
                  <a:srgbClr val="FF0000"/>
                </a:solidFill>
              </a:rPr>
              <a:t>er</a:t>
            </a:r>
            <a:r>
              <a:rPr lang="fr-FR" sz="2800" dirty="0" smtClean="0">
                <a:solidFill>
                  <a:srgbClr val="FF0000"/>
                </a:solidFill>
              </a:rPr>
              <a:t> MARS: La Roque d’ </a:t>
            </a:r>
            <a:r>
              <a:rPr lang="fr-FR" sz="2800" dirty="0" err="1" smtClean="0">
                <a:solidFill>
                  <a:srgbClr val="FF0000"/>
                </a:solidFill>
              </a:rPr>
              <a:t>Anthéron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S4</a:t>
            </a:r>
            <a:endParaRPr lang="fr-FR" dirty="0"/>
          </a:p>
        </p:txBody>
      </p:sp>
      <p:pic>
        <p:nvPicPr>
          <p:cNvPr id="5" name="Image 4" descr="0803031416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691276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5976664" cy="854968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16 MARS:  La Vesse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S5</a:t>
            </a:r>
            <a:endParaRPr lang="fr-FR" dirty="0"/>
          </a:p>
        </p:txBody>
      </p:sp>
      <p:pic>
        <p:nvPicPr>
          <p:cNvPr id="5" name="Image 4" descr="100_1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194516" cy="3145888"/>
          </a:xfrm>
          <a:prstGeom prst="rect">
            <a:avLst/>
          </a:prstGeom>
        </p:spPr>
      </p:pic>
      <p:pic>
        <p:nvPicPr>
          <p:cNvPr id="6" name="Image 5" descr="100_1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395" y="3118046"/>
            <a:ext cx="4986605" cy="3739954"/>
          </a:xfrm>
          <a:prstGeom prst="rect">
            <a:avLst/>
          </a:prstGeom>
        </p:spPr>
      </p:pic>
      <p:pic>
        <p:nvPicPr>
          <p:cNvPr id="7" name="Image 6" descr="100_1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589748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524000" algn="l"/>
              </a:tabLst>
            </a:pPr>
            <a:r>
              <a:rPr lang="fr-FR" sz="2800" dirty="0" smtClean="0">
                <a:solidFill>
                  <a:srgbClr val="FF0000"/>
                </a:solidFill>
              </a:rPr>
              <a:t>SAMEDI 6  DIMANCHE 7 AVRIL: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Week–end  Alpes de Haute Provence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S6</a:t>
            </a:r>
            <a:endParaRPr lang="fr-FR" dirty="0"/>
          </a:p>
        </p:txBody>
      </p:sp>
      <p:pic>
        <p:nvPicPr>
          <p:cNvPr id="5" name="Image 4" descr="220px-Abri_thaur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3871168" cy="2903376"/>
          </a:xfrm>
          <a:prstGeom prst="rect">
            <a:avLst/>
          </a:prstGeom>
        </p:spPr>
      </p:pic>
      <p:pic>
        <p:nvPicPr>
          <p:cNvPr id="6" name="Image 5" descr="220px-Abri_miner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412776"/>
            <a:ext cx="4262784" cy="2906444"/>
          </a:xfrm>
          <a:prstGeom prst="rect">
            <a:avLst/>
          </a:prstGeom>
        </p:spPr>
      </p:pic>
      <p:pic>
        <p:nvPicPr>
          <p:cNvPr id="7" name="Image 6" descr="Chapelle_Saint_Michel_de_Bertran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37112"/>
            <a:ext cx="3024336" cy="2268252"/>
          </a:xfrm>
          <a:prstGeom prst="rect">
            <a:avLst/>
          </a:prstGeom>
        </p:spPr>
      </p:pic>
      <p:pic>
        <p:nvPicPr>
          <p:cNvPr id="8" name="Image 7" descr="village_Ban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427730"/>
            <a:ext cx="3240360" cy="243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Rapport d’ activités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smtClean="0">
                <a:solidFill>
                  <a:srgbClr val="FFFF00"/>
                </a:solidFill>
              </a:rPr>
              <a:t>Section carnaval 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 descr="2012_03_24 Carnaval soir+bal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12060238" y="4620150"/>
            <a:ext cx="98425" cy="65625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A1</a:t>
            </a:r>
            <a:endParaRPr lang="fr-FR" dirty="0"/>
          </a:p>
        </p:txBody>
      </p:sp>
      <p:pic>
        <p:nvPicPr>
          <p:cNvPr id="6" name="Image 5" descr="2012_03_24 Carnaval soir+bal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88840"/>
            <a:ext cx="7740352" cy="4704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MERCREDI 1° au DIMANCHE 5 MAI: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Séjour au Canigou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S7</a:t>
            </a:r>
            <a:endParaRPr lang="fr-FR" dirty="0"/>
          </a:p>
        </p:txBody>
      </p:sp>
      <p:pic>
        <p:nvPicPr>
          <p:cNvPr id="6" name="Image 5" descr="DSCF0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8036" y="1412776"/>
            <a:ext cx="3840427" cy="2880320"/>
          </a:xfrm>
          <a:prstGeom prst="rect">
            <a:avLst/>
          </a:prstGeom>
        </p:spPr>
      </p:pic>
      <p:pic>
        <p:nvPicPr>
          <p:cNvPr id="7" name="Image 6" descr="DSCF0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4475989" cy="3356992"/>
          </a:xfrm>
          <a:prstGeom prst="rect">
            <a:avLst/>
          </a:prstGeom>
        </p:spPr>
      </p:pic>
      <p:pic>
        <p:nvPicPr>
          <p:cNvPr id="9" name="Espace réservé du contenu 8" descr="DSCF036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3941674"/>
            <a:ext cx="3888432" cy="29163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6048672" cy="922114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25 MAI:  Le </a:t>
            </a:r>
            <a:r>
              <a:rPr lang="fr-FR" sz="2800" dirty="0" err="1" smtClean="0">
                <a:solidFill>
                  <a:srgbClr val="FF0000"/>
                </a:solidFill>
              </a:rPr>
              <a:t>Portalet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S8</a:t>
            </a:r>
            <a:endParaRPr lang="fr-FR" dirty="0"/>
          </a:p>
        </p:txBody>
      </p:sp>
      <p:pic>
        <p:nvPicPr>
          <p:cNvPr id="5" name="Image 4" descr="100_1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7446370" cy="5584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19 au 23 OCTOBRE :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Les Alpes Maritimes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6" descr="P1270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323528" y="1484784"/>
            <a:ext cx="3840622" cy="2880508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S9 A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flipH="1">
            <a:off x="10044608" y="2060848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</a:rPr>
              <a:t> </a:t>
            </a:r>
            <a:endParaRPr lang="fr-FR" sz="2800" dirty="0">
              <a:solidFill>
                <a:srgbClr val="FFC000"/>
              </a:solidFill>
            </a:endParaRPr>
          </a:p>
        </p:txBody>
      </p:sp>
      <p:pic>
        <p:nvPicPr>
          <p:cNvPr id="8" name="Image 7" descr="IMG_4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268760"/>
            <a:ext cx="3695303" cy="2768017"/>
          </a:xfrm>
          <a:prstGeom prst="rect">
            <a:avLst/>
          </a:prstGeom>
        </p:spPr>
      </p:pic>
      <p:pic>
        <p:nvPicPr>
          <p:cNvPr id="10" name="Image 9" descr="P1260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437112"/>
            <a:ext cx="3096344" cy="2322258"/>
          </a:xfrm>
          <a:prstGeom prst="rect">
            <a:avLst/>
          </a:prstGeom>
        </p:spPr>
      </p:pic>
      <p:pic>
        <p:nvPicPr>
          <p:cNvPr id="11" name="Image 10" descr="P12607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753036"/>
            <a:ext cx="4139952" cy="3104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78098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23 NOVEMBRE:  environs de </a:t>
            </a:r>
            <a:r>
              <a:rPr lang="fr-FR" sz="2800" dirty="0" err="1" smtClean="0">
                <a:solidFill>
                  <a:srgbClr val="FF0000"/>
                </a:solidFill>
              </a:rPr>
              <a:t>Pourrières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0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S10</a:t>
            </a:r>
            <a:endParaRPr lang="fr-FR" dirty="0"/>
          </a:p>
        </p:txBody>
      </p:sp>
      <p:pic>
        <p:nvPicPr>
          <p:cNvPr id="6" name="Image 5" descr="IMG_28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083918" cy="5445224"/>
          </a:xfrm>
          <a:prstGeom prst="rect">
            <a:avLst/>
          </a:prstGeom>
        </p:spPr>
      </p:pic>
      <p:pic>
        <p:nvPicPr>
          <p:cNvPr id="7" name="Image 6" descr="IMG_2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2592288" cy="1944216"/>
          </a:xfrm>
          <a:prstGeom prst="rect">
            <a:avLst/>
          </a:prstGeom>
        </p:spPr>
      </p:pic>
      <p:pic>
        <p:nvPicPr>
          <p:cNvPr id="8" name="Image 7" descr="100_2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124744"/>
            <a:ext cx="3744416" cy="2808312"/>
          </a:xfrm>
          <a:prstGeom prst="rect">
            <a:avLst/>
          </a:prstGeom>
        </p:spPr>
      </p:pic>
      <p:pic>
        <p:nvPicPr>
          <p:cNvPr id="9" name="Image 8" descr="100_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89040"/>
            <a:ext cx="3744416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6923112" cy="922114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SAMEDI 7 DECEMBRE:  Signes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S11</a:t>
            </a:r>
            <a:endParaRPr lang="fr-FR" dirty="0"/>
          </a:p>
        </p:txBody>
      </p:sp>
      <p:pic>
        <p:nvPicPr>
          <p:cNvPr id="5" name="Image 4" descr="bergerie des Maig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3744416" cy="2808312"/>
          </a:xfrm>
          <a:prstGeom prst="rect">
            <a:avLst/>
          </a:prstGeom>
        </p:spPr>
      </p:pic>
      <p:pic>
        <p:nvPicPr>
          <p:cNvPr id="6" name="Image 5" descr="DSCN1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980728"/>
            <a:ext cx="3755856" cy="2816892"/>
          </a:xfrm>
          <a:prstGeom prst="rect">
            <a:avLst/>
          </a:prstGeom>
        </p:spPr>
      </p:pic>
      <p:pic>
        <p:nvPicPr>
          <p:cNvPr id="7" name="Image 6" descr="Grotte' du Vieux mounoï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833664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Animations et visites pour des groupes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scolaires et enfants ou adultes a particularités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VISI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234888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Groupes scolaires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3 Groupes des hirondelles ( sourds muets 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2  Groupes  Ados  milieux fermé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1 Groupe  Adultes handicapés  hôpital psychiatrique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00_1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4556" cy="3415918"/>
          </a:xfrm>
        </p:spPr>
      </p:pic>
      <p:pic>
        <p:nvPicPr>
          <p:cNvPr id="5" name="Image 4" descr="animation 9 avril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3356992"/>
          </a:xfrm>
          <a:prstGeom prst="rect">
            <a:avLst/>
          </a:prstGeom>
        </p:spPr>
      </p:pic>
      <p:pic>
        <p:nvPicPr>
          <p:cNvPr id="6" name="Image 5" descr="100_1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83005"/>
            <a:ext cx="4572000" cy="3374995"/>
          </a:xfrm>
          <a:prstGeom prst="rect">
            <a:avLst/>
          </a:prstGeom>
        </p:spPr>
      </p:pic>
      <p:pic>
        <p:nvPicPr>
          <p:cNvPr id="7" name="Image 6" descr="100_19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429001"/>
            <a:ext cx="4427984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00_19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6703" cy="4752528"/>
          </a:xfrm>
        </p:spPr>
      </p:pic>
      <p:pic>
        <p:nvPicPr>
          <p:cNvPr id="5" name="Image 4" descr="100_1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Animations scolaires dans les classes de C E 2 de l’ académie et de la Région et collaboration avec l’ équipe éducative du  « Parc Marin »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ANIM 1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19168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24 Classes    == 7OO  Enfants    20 Journées  de présence dans les classes</a:t>
            </a:r>
            <a:endParaRPr lang="fr-FR" dirty="0"/>
          </a:p>
        </p:txBody>
      </p:sp>
      <p:pic>
        <p:nvPicPr>
          <p:cNvPr id="6" name="Image 5" descr="CIMG5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56892"/>
            <a:ext cx="5868144" cy="440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_017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6885" cy="3439326"/>
          </a:xfrm>
        </p:spPr>
      </p:pic>
      <p:pic>
        <p:nvPicPr>
          <p:cNvPr id="5" name="Image 4" descr="DSC_020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2179">
            <a:off x="2187379" y="3157193"/>
            <a:ext cx="6072857" cy="4065992"/>
          </a:xfrm>
          <a:prstGeom prst="rect">
            <a:avLst/>
          </a:prstGeom>
        </p:spPr>
      </p:pic>
      <p:pic>
        <p:nvPicPr>
          <p:cNvPr id="6" name="Image 5" descr="DSC_018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5859">
            <a:off x="5102285" y="423691"/>
            <a:ext cx="3862426" cy="2586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rnaval 2013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93816">
            <a:off x="694913" y="217030"/>
            <a:ext cx="3131840" cy="2348880"/>
          </a:xfrm>
        </p:spPr>
      </p:pic>
      <p:pic>
        <p:nvPicPr>
          <p:cNvPr id="5" name="Image 4" descr="carnaval 2013 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98171"/>
            <a:ext cx="3419872" cy="4559829"/>
          </a:xfrm>
          <a:prstGeom prst="rect">
            <a:avLst/>
          </a:prstGeom>
        </p:spPr>
      </p:pic>
      <p:pic>
        <p:nvPicPr>
          <p:cNvPr id="6" name="Image 5" descr="carnaval 2013 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14463">
            <a:off x="4355976" y="260648"/>
            <a:ext cx="3648406" cy="2736304"/>
          </a:xfrm>
          <a:prstGeom prst="rect">
            <a:avLst/>
          </a:prstGeom>
        </p:spPr>
      </p:pic>
      <p:pic>
        <p:nvPicPr>
          <p:cNvPr id="7" name="Image 6" descr="carnaval 2013 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98159">
            <a:off x="2954952" y="3872833"/>
            <a:ext cx="3193680" cy="2395260"/>
          </a:xfrm>
          <a:prstGeom prst="rect">
            <a:avLst/>
          </a:prstGeom>
        </p:spPr>
      </p:pic>
      <p:pic>
        <p:nvPicPr>
          <p:cNvPr id="8" name="Image 7" descr="carnaval 2013 0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852936"/>
            <a:ext cx="2841780" cy="3789040"/>
          </a:xfrm>
          <a:prstGeom prst="rect">
            <a:avLst/>
          </a:prstGeom>
        </p:spPr>
      </p:pic>
      <p:pic>
        <p:nvPicPr>
          <p:cNvPr id="9" name="Image 8" descr="carnaval 2013 0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25175">
            <a:off x="2012442" y="1882783"/>
            <a:ext cx="2483768" cy="1862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03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464496" cy="3284984"/>
          </a:xfrm>
        </p:spPr>
      </p:pic>
      <p:pic>
        <p:nvPicPr>
          <p:cNvPr id="5" name="Image 4" descr="DSC03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427984" cy="3284984"/>
          </a:xfrm>
          <a:prstGeom prst="rect">
            <a:avLst/>
          </a:prstGeom>
        </p:spPr>
      </p:pic>
      <p:pic>
        <p:nvPicPr>
          <p:cNvPr id="6" name="Image 5" descr="DSC036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01008"/>
            <a:ext cx="4427984" cy="3158970"/>
          </a:xfrm>
          <a:prstGeom prst="rect">
            <a:avLst/>
          </a:prstGeom>
        </p:spPr>
      </p:pic>
      <p:pic>
        <p:nvPicPr>
          <p:cNvPr id="7" name="Image 6" descr="DSC036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01008"/>
            <a:ext cx="4536504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0060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Projets  de réalisations 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2014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expo géologie et paléontologie G.Onorati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2996952"/>
            <a:ext cx="4860032" cy="3543414"/>
          </a:xfrm>
        </p:spPr>
      </p:pic>
      <p:pic>
        <p:nvPicPr>
          <p:cNvPr id="5" name="Image 4" descr="conference 10 janvier ONORATI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4475990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528392" cy="460851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DEBUT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 DES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TRAVAUX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00CouvFormat+Titre2 c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5699" y="0"/>
            <a:ext cx="4848301" cy="6858000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 D   I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228184" y="1412776"/>
            <a:ext cx="2736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BD  SCIENTIFIQUE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99992" y="1772816"/>
            <a:ext cx="4644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Proposée par</a:t>
            </a:r>
          </a:p>
          <a:p>
            <a:r>
              <a:rPr lang="fr-FR" sz="2400" dirty="0" smtClean="0">
                <a:solidFill>
                  <a:srgbClr val="352E11"/>
                </a:solidFill>
              </a:rPr>
              <a:t>« Les amis de </a:t>
            </a:r>
            <a:r>
              <a:rPr lang="fr-FR" sz="2400" dirty="0" err="1" smtClean="0">
                <a:solidFill>
                  <a:srgbClr val="352E11"/>
                </a:solidFill>
              </a:rPr>
              <a:t>CastrumVêtus</a:t>
            </a:r>
            <a:r>
              <a:rPr lang="fr-FR" sz="2400" dirty="0" smtClean="0">
                <a:solidFill>
                  <a:srgbClr val="352E11"/>
                </a:solidFill>
              </a:rPr>
              <a:t>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4177449" cy="6309320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BD2</a:t>
            </a:r>
            <a:endParaRPr lang="fr-FR" dirty="0"/>
          </a:p>
        </p:txBody>
      </p:sp>
      <p:pic>
        <p:nvPicPr>
          <p:cNvPr id="6" name="Image 5" descr="02 m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548680"/>
            <a:ext cx="4557028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03 ma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60648"/>
            <a:ext cx="4872410" cy="6597352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BD 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96752" y="0"/>
            <a:ext cx="8229600" cy="850106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Nous ont quittés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10527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ESCAMEZ  François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32849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PUGET   Claude </a:t>
            </a:r>
            <a:endParaRPr lang="fr-FR" dirty="0"/>
          </a:p>
        </p:txBody>
      </p:sp>
      <p:pic>
        <p:nvPicPr>
          <p:cNvPr id="6" name="Image 5" descr="Clend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052" y="3789040"/>
            <a:ext cx="2400267" cy="2880320"/>
          </a:xfrm>
          <a:prstGeom prst="rect">
            <a:avLst/>
          </a:prstGeom>
        </p:spPr>
      </p:pic>
      <p:pic>
        <p:nvPicPr>
          <p:cNvPr id="1026" name="Picture 2" descr="C:\Users\castrum\Desktop\2012_03_24 Carnaval soir+bal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2561555" cy="3071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96752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Nous ont quittés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img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88840"/>
            <a:ext cx="613295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 descr="F:\img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246" y="0"/>
            <a:ext cx="7682754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BILAN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FINANCIER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Voeux 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76456" cy="61928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rnaval 2013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894008" cy="6525344"/>
          </a:xfrm>
        </p:spPr>
      </p:pic>
      <p:pic>
        <p:nvPicPr>
          <p:cNvPr id="5" name="Image 4" descr="carnaval 2013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4088" y="692696"/>
            <a:ext cx="4029912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2680" y="332656"/>
            <a:ext cx="45719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2012_03_24 Carnaval soir+bal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20375" y="4039921"/>
            <a:ext cx="46038" cy="30696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A2</a:t>
            </a:r>
            <a:endParaRPr lang="fr-FR" dirty="0"/>
          </a:p>
        </p:txBody>
      </p:sp>
      <p:pic>
        <p:nvPicPr>
          <p:cNvPr id="6" name="Image 5" descr="2012_03_24 Carnaval soir+bal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52720" y="476672"/>
            <a:ext cx="45719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2012_03_24 Carnaval soir+bal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36275" y="1609732"/>
            <a:ext cx="73025" cy="109524"/>
          </a:xfr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A3</a:t>
            </a:r>
            <a:endParaRPr lang="fr-FR" dirty="0"/>
          </a:p>
        </p:txBody>
      </p:sp>
      <p:pic>
        <p:nvPicPr>
          <p:cNvPr id="6" name="Image 5" descr="2012_03_24 Carnaval soir+bal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429" y="0"/>
            <a:ext cx="4572571" cy="6858000"/>
          </a:xfrm>
          <a:prstGeom prst="rect">
            <a:avLst/>
          </a:prstGeom>
        </p:spPr>
      </p:pic>
      <p:pic>
        <p:nvPicPr>
          <p:cNvPr id="7" name="Image 6" descr="2012_03_24 Carnaval soir+bal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97452"/>
            <a:ext cx="4499992" cy="4560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Rapport d’ activités 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smtClean="0">
                <a:solidFill>
                  <a:srgbClr val="FFFF00"/>
                </a:solidFill>
              </a:rPr>
              <a:t>section musée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b="1" dirty="0" smtClean="0">
                <a:solidFill>
                  <a:srgbClr val="FF0000"/>
                </a:solidFill>
              </a:rPr>
              <a:t>AMENAGEMENT  MUSEE  REFECTION</a:t>
            </a:r>
          </a:p>
          <a:p>
            <a:pPr>
              <a:buNone/>
            </a:pPr>
            <a:r>
              <a:rPr lang="fr-FR" b="1" dirty="0" smtClean="0">
                <a:solidFill>
                  <a:srgbClr val="FF0000"/>
                </a:solidFill>
              </a:rPr>
              <a:t>JOURNEES NATIONALES ET REGIONALES</a:t>
            </a:r>
            <a:endParaRPr lang="fr-FR" sz="43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b="1" dirty="0" smtClean="0">
                <a:solidFill>
                  <a:srgbClr val="FF0000"/>
                </a:solidFill>
              </a:rPr>
              <a:t>JOURNEES DES AUTRES ASSOCIATIONS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CONFERENCES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EXPOSITION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SORTIES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VISITES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ANIMATIONS  SCOLAIRES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PROJETS  2014</a:t>
            </a:r>
            <a:endParaRPr lang="fr-F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DIMANCHE 24 MARS: Journées de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 l ’ Antiquité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 1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11560" y="188640"/>
            <a:ext cx="853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Journées nationales ou régionales </a:t>
            </a:r>
            <a:endParaRPr lang="fr-FR" sz="4000" dirty="0">
              <a:solidFill>
                <a:srgbClr val="FF0000"/>
              </a:solidFill>
            </a:endParaRPr>
          </a:p>
        </p:txBody>
      </p:sp>
      <p:pic>
        <p:nvPicPr>
          <p:cNvPr id="6" name="Image 5" descr="09062013 journée patrimoine de pays (4)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3242387" cy="2160240"/>
          </a:xfrm>
          <a:prstGeom prst="rect">
            <a:avLst/>
          </a:prstGeom>
        </p:spPr>
      </p:pic>
      <p:pic>
        <p:nvPicPr>
          <p:cNvPr id="7" name="Image 6" descr="16062013 journee patrimoine archeo musee NB (10)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348880"/>
            <a:ext cx="2864442" cy="4315544"/>
          </a:xfrm>
          <a:prstGeom prst="rect">
            <a:avLst/>
          </a:prstGeom>
        </p:spPr>
      </p:pic>
      <p:pic>
        <p:nvPicPr>
          <p:cNvPr id="8" name="Image 7" descr="Bligny appareil à faire des cordes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412776"/>
            <a:ext cx="2859782" cy="381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678</TotalTime>
  <Words>335</Words>
  <Application>Microsoft Office PowerPoint</Application>
  <PresentationFormat>Affichage à l'écran (4:3)</PresentationFormat>
  <Paragraphs>107</Paragraphs>
  <Slides>48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Apex</vt:lpstr>
      <vt:lpstr>Les amis de Castrum vetus</vt:lpstr>
      <vt:lpstr>  Programme </vt:lpstr>
      <vt:lpstr>Rapport d’ activités Section carnaval </vt:lpstr>
      <vt:lpstr>Diapositive 4</vt:lpstr>
      <vt:lpstr>Diapositive 5</vt:lpstr>
      <vt:lpstr>Diapositive 6</vt:lpstr>
      <vt:lpstr>Diapositive 7</vt:lpstr>
      <vt:lpstr>Rapport d’ activités  section musée</vt:lpstr>
      <vt:lpstr>DIMANCHE 24 MARS: Journées de  l ’ Antiquité </vt:lpstr>
      <vt:lpstr>DIMANCHE 31 MARS: Journées de  l’ antiquité </vt:lpstr>
      <vt:lpstr>DIMANCHE 9 JUIN:Journée de l’ Archéologie</vt:lpstr>
      <vt:lpstr>DIMANCHE 16 JUIN : Journée du patrimoine de pays  </vt:lpstr>
      <vt:lpstr>DIMANCHE 15 SEPTEMBRE: Journée du patrimoine Européen</vt:lpstr>
      <vt:lpstr>DIMANCHE 13 OCTOBRE: Journée de la science </vt:lpstr>
      <vt:lpstr>Participations extérieures </vt:lpstr>
      <vt:lpstr>granus</vt:lpstr>
      <vt:lpstr>UBELKA</vt:lpstr>
      <vt:lpstr>conférences  et expositions </vt:lpstr>
      <vt:lpstr>VENDREDI 29 MARS: R Strozzi La Provence sous la Révolution</vt:lpstr>
      <vt:lpstr>VENDREDI 24 MAI: La domestication du mouton au Néolithique </vt:lpstr>
      <vt:lpstr>VENDREDI 31 MAI : J Collina-Girard  La Provence immergée </vt:lpstr>
      <vt:lpstr>VENDREDI 15 NOVEMBRE: V . OLLIVIER Formation de l’ Etang de Berre </vt:lpstr>
      <vt:lpstr>DU 1er JANVIER au 28 FEVRIER : Les dessous féminins </vt:lpstr>
      <vt:lpstr>12 JANVIER: Sortie a Belcodène</vt:lpstr>
      <vt:lpstr>SAMEDI 2 FEVRIER Gardanne au temps des Gaulois </vt:lpstr>
      <vt:lpstr>SAMEDI 9 FEVRIER: Volx  </vt:lpstr>
      <vt:lpstr>  VENDREDI 1er MARS: La Roque d’ Anthéron </vt:lpstr>
      <vt:lpstr>SAMEDI 16 MARS:  La Vesse </vt:lpstr>
      <vt:lpstr>SAMEDI 6  DIMANCHE 7 AVRIL: Week–end  Alpes de Haute Provence </vt:lpstr>
      <vt:lpstr>MERCREDI 1° au DIMANCHE 5 MAI: Séjour au Canigou</vt:lpstr>
      <vt:lpstr>SAMEDI 25 MAI:  Le Portalet</vt:lpstr>
      <vt:lpstr>SAMEDI 19 au 23 OCTOBRE : Les Alpes Maritimes </vt:lpstr>
      <vt:lpstr>SAMEDI 23 NOVEMBRE:  environs de Pourrières</vt:lpstr>
      <vt:lpstr>SAMEDI 7 DECEMBRE:  Signes</vt:lpstr>
      <vt:lpstr>Animations et visites pour des groupes scolaires et enfants ou adultes a particularités</vt:lpstr>
      <vt:lpstr>Diapositive 36</vt:lpstr>
      <vt:lpstr>Diapositive 37</vt:lpstr>
      <vt:lpstr>Animations scolaires dans les classes de C E 2 de l’ académie et de la Région et collaboration avec l’ équipe éducative du  « Parc Marin » </vt:lpstr>
      <vt:lpstr>Diapositive 39</vt:lpstr>
      <vt:lpstr>Diapositive 40</vt:lpstr>
      <vt:lpstr>Projets  de réalisations  2014</vt:lpstr>
      <vt:lpstr>DEBUT  DES  TRAVAUX </vt:lpstr>
      <vt:lpstr>Diapositive 43</vt:lpstr>
      <vt:lpstr>Diapositive 44</vt:lpstr>
      <vt:lpstr>Nous ont quittés</vt:lpstr>
      <vt:lpstr>Nous ont quittés</vt:lpstr>
      <vt:lpstr>Diapositive 47</vt:lpstr>
      <vt:lpstr>Diapositive 48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amis de Castrum vetus</dc:title>
  <dc:creator>castrum</dc:creator>
  <cp:lastModifiedBy>Alain</cp:lastModifiedBy>
  <cp:revision>78</cp:revision>
  <dcterms:created xsi:type="dcterms:W3CDTF">2014-01-04T13:22:41Z</dcterms:created>
  <dcterms:modified xsi:type="dcterms:W3CDTF">2015-11-20T18:57:24Z</dcterms:modified>
</cp:coreProperties>
</file>